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  <p:sldId id="272" r:id="rId17"/>
    <p:sldId id="273" r:id="rId18"/>
    <p:sldId id="27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18979-DE66-496C-98F0-03770898F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015DB0-A689-4938-9588-47ECEB951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6629B-55AE-44B7-9D82-5051780C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740F3-5561-474A-BDD2-88F3A7BD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80647-5AC3-4722-981F-FB585FEE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B965A-CA75-423D-B369-132E4B1E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26967-3B75-4E2D-856A-7C37076E5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E0AB48-A8BD-439E-B46E-C872D084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A10B7-F0F7-40FB-860A-ECC3BC1D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85F74-773B-4B2B-BB49-04BCB70F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2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1818E0-C237-4576-A980-7100093C1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6A6C8E-92E1-4194-B078-4BFEED68D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8DFB30-DE2F-4604-B7BE-A5BBE62D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D2420-4A20-498D-BFAC-3340A052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525FF-2880-4E35-889E-ADD617BE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3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54CCF-6CFD-4D9E-9642-1F840DF9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B1516-3432-4AFD-A1CE-67DF293A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FE8CF-FB15-408E-9A5A-B6465CFF8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843DA-CEC4-40F8-8989-0DC7A351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86230-4111-4820-9507-214E0F3E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8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38FD9-6E7D-45C7-BC19-22167507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0AC9C1-FC53-415D-BD87-F537A7528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B4CF9-1AEC-458F-9DE5-DF7B7309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8E0D-2D87-498F-B9B5-35693B8F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0D92D-007C-4455-BAA3-72A99AA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1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FF02B-B4E2-48EF-923F-341FB456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9E2AE-5D31-4AAE-87FC-ACD499E54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987EF5-D624-4A53-AF19-591E9A86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DA62F-4C31-4676-8F36-F569E87B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0E187A-D048-4405-9525-0CDCDC24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7AF65-A6D1-49FB-9B24-621E2F9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0A822-6215-4FC8-B96E-3AEBAF9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559274-A8E7-45B6-AF3A-15467C20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C2A9F6-A346-48E6-BB92-F83684AC8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ACFE0D-CC1A-467E-8F80-6B0776202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BB3ADE-BF1A-4DA4-91A7-29A51B20E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A15249-0978-476D-82FC-ABB31EE1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7D6904-D351-413A-AD15-8AAD03D5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352476-6B0B-4AED-9FBA-1A885C84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2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116DC-0638-437C-8E13-AEB89579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E806AB-3ED5-49F0-B142-A60D2D71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8CAAC-7C80-450B-AE6D-4D291FB5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831429-3F0B-4C06-B8B0-867EE66D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07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B5ABB7-C855-4DD1-B35B-4E9BDCB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55D538-8DD1-4138-B8A9-80AA8A5B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93297-7EFD-47DA-81A9-A9CB3A88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0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44BD4-78E6-4200-8E90-6EE15F12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737CF-7CDC-4E6E-B024-D10335E5E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09F6A8-F38C-40F2-A203-0B394F211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553EE6-735E-40B8-B348-CC4B0EAD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5D417D-5541-46BB-918B-C8C88DDF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D6751-A405-4B6E-A6F3-C7FB18D0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8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E7411-FAA0-4394-9DC4-10E68C76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E554C7-2067-49EA-B87E-C9D0EC544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EF401-0E2B-4F45-AD65-FBFE6A35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E8A820-4033-44D8-AA0F-5A7704C9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11D6B8-20F0-4104-B1AF-DF109436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61B35-494A-48DF-81AC-073870DC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9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6C6F5-5D64-4298-8861-289E2BB0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E314EC-A54D-4CC3-8DD8-F3640A42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92388-82D0-48C2-988F-2094B639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B8A3A-0CE2-4F54-ACA4-3FF184AA6A9F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FC4FC-0524-4FAF-829B-E0846EE40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BAF88-CF7C-4A71-B8F5-9268294B9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4F69-CF62-4431-80BE-106B0B51E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7A3B7-F568-471E-9FBA-4BE426A08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14" y="1122363"/>
            <a:ext cx="10321771" cy="2387600"/>
          </a:xfrm>
        </p:spPr>
        <p:txBody>
          <a:bodyPr/>
          <a:lstStyle/>
          <a:p>
            <a:r>
              <a:rPr lang="en-US" altLang="zh-CN" dirty="0"/>
              <a:t>Formal Proof Generation (Cont.)</a:t>
            </a:r>
            <a:br>
              <a:rPr lang="en-US" altLang="zh-CN" dirty="0"/>
            </a:br>
            <a:r>
              <a:rPr lang="en-US" altLang="zh-CN" dirty="0"/>
              <a:t>– Thor &amp; Baldur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AAE1E-AF50-4EDA-A757-C69160BBD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Huangzhao Zhang</a:t>
            </a:r>
          </a:p>
          <a:p>
            <a:r>
              <a:rPr lang="en-US" altLang="zh-CN" dirty="0"/>
              <a:t>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624657-E9B5-4C6F-8D2B-67B4A28BC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50444" cy="20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92338C-8F76-416C-8BA1-15D72130D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65086" cy="20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8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755E8C-D3B5-4B7E-BD66-1E16F9D3C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57764" cy="20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B15DA59-5085-491E-8559-0B799FCA5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2" y="1825625"/>
            <a:ext cx="4371521" cy="20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EABDD8-E73F-43E6-879B-056B09A64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4459392" cy="1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4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9A275-C7D0-4E42-A7DB-3206AE48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(2) – Another Isabelle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6B4BF-737A-40B3-ABE1-A094DC44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2023-07-10 14-06-16">
            <a:hlinkClick r:id="" action="ppaction://media"/>
            <a:extLst>
              <a:ext uri="{FF2B5EF4-FFF2-40B4-BE49-F238E27FC236}">
                <a16:creationId xmlns:a16="http://schemas.microsoft.com/office/drawing/2014/main" id="{E8AE9876-501A-4BCF-B98B-DC7442B2F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442" y="1446244"/>
            <a:ext cx="9621116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3B9AD-1E19-4BAF-AFFA-2E86DA55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B55C9-9283-4873-8DE1-D0C2E58EA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Interactive theorem proving – Higher order logic (HOL)</a:t>
            </a:r>
          </a:p>
          <a:p>
            <a:pPr lvl="1"/>
            <a:r>
              <a:rPr lang="en-US" altLang="zh-CN" dirty="0"/>
              <a:t>Coq – Four-color theorem, …</a:t>
            </a:r>
          </a:p>
          <a:p>
            <a:pPr lvl="1"/>
            <a:r>
              <a:rPr lang="en-US" altLang="zh-CN" dirty="0"/>
              <a:t>Isabelle – Sledgehammer, Isabelle Archive, …</a:t>
            </a:r>
          </a:p>
          <a:p>
            <a:pPr lvl="1"/>
            <a:r>
              <a:rPr lang="en-US" altLang="zh-CN" dirty="0"/>
              <a:t>Lean</a:t>
            </a:r>
          </a:p>
          <a:p>
            <a:pPr lvl="1"/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124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3550B-B864-4A40-9BF7-0CD905CC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Formal Proof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F48515-A1FC-4C60-AE13-9931C7343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89753"/>
              </p:ext>
            </p:extLst>
          </p:nvPr>
        </p:nvGraphicFramePr>
        <p:xfrm>
          <a:off x="838200" y="2013772"/>
          <a:ext cx="105156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910435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271599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2301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Formal proof generation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Source code generation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04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Requirement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Informal proposition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NL description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7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How-to-do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Informal proof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Algorithm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9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Signature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Formal proposition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Function declaration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82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Body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Formal proof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Function body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3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Dependency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Other lemmas, etc.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Other functions, etc.</a:t>
                      </a:r>
                      <a:endParaRPr lang="zh-CN" alt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944725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50BB3AC-6B79-4461-98B0-9463F0FEC6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92A421-630C-4135-937A-7E77CAE0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43184" r="47086" b="46032"/>
          <a:stretch/>
        </p:blipFill>
        <p:spPr>
          <a:xfrm>
            <a:off x="1163087" y="5272172"/>
            <a:ext cx="2974975" cy="280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67CA51-6582-4322-A452-C672CD4A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54215" r="49667" b="7418"/>
          <a:stretch/>
        </p:blipFill>
        <p:spPr>
          <a:xfrm>
            <a:off x="8053937" y="4913519"/>
            <a:ext cx="2825265" cy="99774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DF76E6D-DD1F-400B-898C-C5C91AC2953E}"/>
              </a:ext>
            </a:extLst>
          </p:cNvPr>
          <p:cNvSpPr/>
          <p:nvPr/>
        </p:nvSpPr>
        <p:spPr>
          <a:xfrm>
            <a:off x="5312228" y="5002033"/>
            <a:ext cx="1567543" cy="82071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Model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56C0E0-B05F-446E-858A-974E1729AE66}"/>
              </a:ext>
            </a:extLst>
          </p:cNvPr>
          <p:cNvCxnSpPr>
            <a:cxnSpLocks/>
          </p:cNvCxnSpPr>
          <p:nvPr/>
        </p:nvCxnSpPr>
        <p:spPr>
          <a:xfrm>
            <a:off x="4365145" y="5412391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C3E401B-BA13-4E7A-AE56-EEC97F412734}"/>
              </a:ext>
            </a:extLst>
          </p:cNvPr>
          <p:cNvCxnSpPr>
            <a:cxnSpLocks/>
          </p:cNvCxnSpPr>
          <p:nvPr/>
        </p:nvCxnSpPr>
        <p:spPr>
          <a:xfrm>
            <a:off x="7106854" y="5412390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841EFAB-53B1-4722-A879-9ABE1265DE8F}"/>
              </a:ext>
            </a:extLst>
          </p:cNvPr>
          <p:cNvSpPr txBox="1"/>
          <p:nvPr/>
        </p:nvSpPr>
        <p:spPr>
          <a:xfrm>
            <a:off x="4365144" y="5002033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68099F-CA1F-4CB9-9799-2C5E0D20489F}"/>
              </a:ext>
            </a:extLst>
          </p:cNvPr>
          <p:cNvSpPr txBox="1"/>
          <p:nvPr/>
        </p:nvSpPr>
        <p:spPr>
          <a:xfrm>
            <a:off x="6993313" y="5002033"/>
            <a:ext cx="94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82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E5DF6-8BE3-4A03-82F5-39148F40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Formal Proof (2)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0FB1B47-FD6A-4F5E-B4F9-1E3E9680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Violence – Traverse all plausible proofs</a:t>
            </a:r>
          </a:p>
          <a:p>
            <a:pPr lvl="1"/>
            <a:r>
              <a:rPr lang="en-US" altLang="zh-CN" dirty="0"/>
              <a:t>Sledgehammer – Isabelle</a:t>
            </a:r>
          </a:p>
          <a:p>
            <a:endParaRPr lang="en-US" altLang="zh-CN" dirty="0"/>
          </a:p>
          <a:p>
            <a:r>
              <a:rPr lang="en-US" altLang="zh-CN" dirty="0"/>
              <a:t>Search – Predict the next most likely proof step</a:t>
            </a:r>
          </a:p>
          <a:p>
            <a:pPr lvl="1"/>
            <a:r>
              <a:rPr lang="en-US" altLang="zh-CN" dirty="0"/>
              <a:t>Thor</a:t>
            </a:r>
          </a:p>
          <a:p>
            <a:endParaRPr lang="en-US" altLang="zh-CN" dirty="0"/>
          </a:p>
          <a:p>
            <a:r>
              <a:rPr lang="en-US" altLang="zh-CN" dirty="0"/>
              <a:t>Generative LM</a:t>
            </a:r>
          </a:p>
          <a:p>
            <a:pPr lvl="1"/>
            <a:r>
              <a:rPr lang="en-US" altLang="zh-CN" dirty="0"/>
              <a:t>Baldur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98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094C2-16D7-4330-A7DF-2C957943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BFA88-3C44-4839-8B11-6884A677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ACB28-5455-4568-9147-83293397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114425"/>
            <a:ext cx="7896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41A53-51B7-4335-B8CD-0181E4EC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59913-6942-4B74-BFF5-70C16426C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Proof – A proof is an act of communication (Software Foundations)</a:t>
            </a:r>
          </a:p>
          <a:p>
            <a:pPr lvl="1"/>
            <a:r>
              <a:rPr lang="en-US" altLang="zh-CN" dirty="0"/>
              <a:t>A proof of a mathematical proposition P is a written (or spoken) text that instills in the reader or hearer the certainty that P is true -- an unassailable argument for the truth of P.</a:t>
            </a:r>
            <a:endParaRPr lang="zh-CN" altLang="en-US" dirty="0"/>
          </a:p>
          <a:p>
            <a:pPr lvl="1"/>
            <a:endParaRPr lang="en-US" altLang="zh-CN" dirty="0"/>
          </a:p>
          <a:p>
            <a:r>
              <a:rPr lang="en-US" altLang="zh-CN" dirty="0"/>
              <a:t>Informal proof – “Algorithm”</a:t>
            </a:r>
          </a:p>
          <a:p>
            <a:r>
              <a:rPr lang="en-US" altLang="zh-CN" dirty="0"/>
              <a:t>Formal proof – “Code”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B3F76-4719-487D-A71F-87583C51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87" y="3490913"/>
            <a:ext cx="4333875" cy="2686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7C104B-2DC6-4AF6-B4FA-BFF0F155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4872038"/>
            <a:ext cx="3095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78899-2338-4F4B-8D35-9D8A58F0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A Quick Glance at</a:t>
            </a:r>
            <a:r>
              <a:rPr lang="zh-CN" altLang="en-US" dirty="0"/>
              <a:t> </a:t>
            </a:r>
            <a:r>
              <a:rPr lang="en-US" altLang="zh-CN" dirty="0"/>
              <a:t>Thor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F713-CD3F-4278-AE40-8554A543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Premise selection from a library is hard for LM</a:t>
            </a:r>
          </a:p>
          <a:p>
            <a:r>
              <a:rPr lang="en-US" altLang="zh-CN" dirty="0"/>
              <a:t>Thor – LM + hammer</a:t>
            </a:r>
          </a:p>
          <a:p>
            <a:pPr lvl="1"/>
            <a:r>
              <a:rPr lang="en-US" altLang="zh-CN" dirty="0"/>
              <a:t>Hammer – Premise selection</a:t>
            </a:r>
          </a:p>
          <a:p>
            <a:pPr lvl="1"/>
            <a:r>
              <a:rPr lang="en-US" altLang="zh-CN" dirty="0"/>
              <a:t>LM – Other work, such as reasoning and planning</a:t>
            </a:r>
          </a:p>
          <a:p>
            <a:pPr lvl="1"/>
            <a:r>
              <a:rPr lang="en-US" altLang="zh-CN" dirty="0"/>
              <a:t>Similar to </a:t>
            </a:r>
            <a:r>
              <a:rPr lang="en-US" altLang="zh-CN" dirty="0" err="1"/>
              <a:t>ToolFormer</a:t>
            </a:r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pPr lvl="1"/>
            <a:r>
              <a:rPr lang="en-US" altLang="zh-CN" dirty="0"/>
              <a:t>Disentangles the planning stage of the next proof step (LM) and premise selection (hammer) is feasible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94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77F05FD-D800-42B2-9E5E-91956383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714" y="1825625"/>
            <a:ext cx="5565086" cy="2035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BF4A13-CE42-48C8-B08F-3028D4A0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LM for Theorem Proving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7617D-1F86-4278-9FA6-DF2F14E1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Interactive generation</a:t>
            </a:r>
          </a:p>
          <a:p>
            <a:pPr lvl="1"/>
            <a:r>
              <a:rPr lang="en-US" altLang="zh-CN" dirty="0"/>
              <a:t>Step-by-step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33F13-C034-4F50-B1F3-17253081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98" y="5401841"/>
            <a:ext cx="7105650" cy="5143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B754898-5D69-405B-8AFC-81EC55EAC0CE}"/>
              </a:ext>
            </a:extLst>
          </p:cNvPr>
          <p:cNvSpPr/>
          <p:nvPr/>
        </p:nvSpPr>
        <p:spPr>
          <a:xfrm>
            <a:off x="5796035" y="2584579"/>
            <a:ext cx="1939043" cy="8724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26A8F0-124B-4D22-99FA-6ACCF8016BB5}"/>
              </a:ext>
            </a:extLst>
          </p:cNvPr>
          <p:cNvSpPr/>
          <p:nvPr/>
        </p:nvSpPr>
        <p:spPr>
          <a:xfrm>
            <a:off x="8752114" y="2584579"/>
            <a:ext cx="2601686" cy="84442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E231A4-9875-4E05-B991-209CFD21C91E}"/>
              </a:ext>
            </a:extLst>
          </p:cNvPr>
          <p:cNvSpPr/>
          <p:nvPr/>
        </p:nvSpPr>
        <p:spPr>
          <a:xfrm>
            <a:off x="6466116" y="3466683"/>
            <a:ext cx="793103" cy="16257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FC5F54B-16D2-4060-92CD-C7A467CB9C38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993502" y="3329230"/>
            <a:ext cx="2086499" cy="20726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B33A47-2E61-4F21-AF0E-FD3A78D209EA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531436" y="3305337"/>
            <a:ext cx="2601686" cy="20965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B6C059-BFCB-491E-9FA5-E05AB2BB25AB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713584" y="3605445"/>
            <a:ext cx="2868679" cy="217953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0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71958-7463-4820-B4F9-407F3C3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081521-8CBB-4F9E-A6FF-4D13E1D0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3750" cy="4351338"/>
          </a:xfrm>
        </p:spPr>
        <p:txBody>
          <a:bodyPr/>
          <a:lstStyle/>
          <a:p>
            <a:r>
              <a:rPr lang="en-US" altLang="zh-CN" dirty="0"/>
              <a:t>Sledgehammer</a:t>
            </a:r>
          </a:p>
          <a:p>
            <a:pPr lvl="1"/>
            <a:r>
              <a:rPr lang="en-US" altLang="zh-CN" dirty="0"/>
              <a:t>Almost brute force</a:t>
            </a:r>
          </a:p>
          <a:p>
            <a:pPr lvl="1"/>
            <a:r>
              <a:rPr lang="en-US" altLang="zh-CN" dirty="0"/>
              <a:t>Automate simple proof steps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55A847-5833-41D0-A844-92079C2D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825625"/>
            <a:ext cx="80200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DD7C9-BFAF-49C9-8DCB-79070B9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193AD-ED27-4320-B182-9ACBAB16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en-US" altLang="zh-CN" dirty="0" err="1"/>
              <a:t>HammerFormer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If need hammer – Generate &lt;hammer&gt; &amp; wait for hammer results</a:t>
            </a:r>
          </a:p>
          <a:p>
            <a:pPr lvl="1"/>
            <a:r>
              <a:rPr lang="en-US" altLang="zh-CN" dirty="0"/>
              <a:t>Otherwise – Regular generation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57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DEC3E-EB9E-4165-9CAE-7DDA0DD8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Thor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E07B4-CD83-4E5D-88B2-6025E05F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F2B31-A9BB-4B2B-871E-900B2B5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825625"/>
            <a:ext cx="7905750" cy="220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D7B9A8-3D0E-4F7C-B9C7-A9024BE2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4591844"/>
            <a:ext cx="7105650" cy="514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D11AE6-CDA0-4B35-8AB2-CEE1878B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5503037"/>
            <a:ext cx="2628900" cy="2190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84151D-797B-49D4-976D-0B020AD76E41}"/>
              </a:ext>
            </a:extLst>
          </p:cNvPr>
          <p:cNvSpPr txBox="1"/>
          <p:nvPr/>
        </p:nvSpPr>
        <p:spPr>
          <a:xfrm>
            <a:off x="1700551" y="466435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Raw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16A16-A59A-49E6-86AF-E9382BEBD1C9}"/>
              </a:ext>
            </a:extLst>
          </p:cNvPr>
          <p:cNvSpPr txBox="1"/>
          <p:nvPr/>
        </p:nvSpPr>
        <p:spPr>
          <a:xfrm>
            <a:off x="1072570" y="542065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Processed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3734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E517A-FC20-4849-BF13-578EA853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Setup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F8B62-8F33-47ED-AADB-23B942740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LM – Decoder-only transformer</a:t>
            </a:r>
          </a:p>
          <a:p>
            <a:pPr lvl="1"/>
            <a:r>
              <a:rPr lang="en-US" altLang="zh-CN" dirty="0"/>
              <a:t>GPT-2 tokenizer – Vocabulary size = 50400</a:t>
            </a:r>
          </a:p>
          <a:p>
            <a:pPr lvl="1"/>
            <a:r>
              <a:rPr lang="en-US" altLang="zh-CN" dirty="0" err="1"/>
              <a:t>RoPE</a:t>
            </a:r>
            <a:r>
              <a:rPr lang="en-US" altLang="zh-CN" dirty="0"/>
              <a:t>, Non-embedding param size = 700M</a:t>
            </a:r>
          </a:p>
          <a:p>
            <a:pPr lvl="1"/>
            <a:r>
              <a:rPr lang="en-US" altLang="zh-CN" dirty="0"/>
              <a:t>Pretrained on GitHub + </a:t>
            </a:r>
            <a:r>
              <a:rPr lang="en-US" altLang="zh-CN" dirty="0" err="1"/>
              <a:t>arXiv</a:t>
            </a:r>
            <a:endParaRPr lang="en-US" altLang="zh-CN" dirty="0"/>
          </a:p>
          <a:p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PISA – Archive of Formal Proofs (Isabelle) with 2.5M instances</a:t>
            </a:r>
          </a:p>
          <a:p>
            <a:pPr lvl="2"/>
            <a:r>
              <a:rPr lang="en-US" altLang="zh-CN" dirty="0"/>
              <a:t>95% training + 1% validation + 4% testing</a:t>
            </a:r>
          </a:p>
          <a:p>
            <a:pPr lvl="2"/>
            <a:r>
              <a:rPr lang="en-US" altLang="zh-CN" dirty="0"/>
              <a:t>Randomly select 3k theorems for final evaluation</a:t>
            </a:r>
          </a:p>
          <a:p>
            <a:pPr lvl="1"/>
            <a:r>
              <a:rPr lang="en-US" altLang="zh-CN" dirty="0"/>
              <a:t>MiniF2F – 488 high school math problems (Lean, </a:t>
            </a:r>
            <a:r>
              <a:rPr lang="en-US" altLang="zh-CN" dirty="0" err="1"/>
              <a:t>Metamath</a:t>
            </a:r>
            <a:r>
              <a:rPr lang="en-US" altLang="zh-CN" dirty="0"/>
              <a:t>, Isabelle)</a:t>
            </a:r>
          </a:p>
          <a:p>
            <a:pPr lvl="2"/>
            <a:r>
              <a:rPr lang="en-US" altLang="zh-CN" dirty="0"/>
              <a:t>244 validation + 244 testing</a:t>
            </a:r>
          </a:p>
        </p:txBody>
      </p:sp>
    </p:spTree>
    <p:extLst>
      <p:ext uri="{BB962C8B-B14F-4D97-AF65-F5344CB8AC3E}">
        <p14:creationId xmlns:p14="http://schemas.microsoft.com/office/powerpoint/2010/main" val="368065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64F8D-B89B-4046-98CF-701A5A67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19309-C503-4C0B-8F90-0A3C43E8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Thor </a:t>
            </a:r>
            <a:r>
              <a:rPr lang="en-US" altLang="zh-CN" i="1" dirty="0"/>
              <a:t>vs.</a:t>
            </a:r>
            <a:r>
              <a:rPr lang="en-US" altLang="zh-CN" dirty="0"/>
              <a:t> LM or hammer</a:t>
            </a:r>
          </a:p>
          <a:p>
            <a:pPr lvl="1"/>
            <a:r>
              <a:rPr lang="en-US" altLang="zh-CN" dirty="0"/>
              <a:t>Thor helps premise selection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4697C6-9A35-4DE8-8CEF-FAF36942A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681037"/>
            <a:ext cx="4610100" cy="2009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276E06-621B-4BD6-B6CA-293B05AF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3214688"/>
            <a:ext cx="79343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B8D1-9BDC-4D76-8361-4B5161B6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2CD8A-E26E-4C6C-A563-281B6C4E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select premises</a:t>
            </a:r>
          </a:p>
          <a:p>
            <a:pPr lvl="1"/>
            <a:r>
              <a:rPr lang="en-US" altLang="zh-CN" dirty="0"/>
              <a:t>Training – Original raw data</a:t>
            </a:r>
          </a:p>
          <a:p>
            <a:pPr lvl="1"/>
            <a:r>
              <a:rPr lang="en-US" altLang="zh-CN" dirty="0"/>
              <a:t>Inference – Invoke hammer when “sledgehammer” is generated</a:t>
            </a:r>
          </a:p>
          <a:p>
            <a:r>
              <a:rPr lang="en-US" altLang="zh-CN" dirty="0"/>
              <a:t>No proof context</a:t>
            </a:r>
          </a:p>
          <a:p>
            <a:pPr lvl="1"/>
            <a:r>
              <a:rPr lang="en-US" altLang="zh-CN" dirty="0"/>
              <a:t>Remove previous proof steps from the input</a:t>
            </a:r>
          </a:p>
          <a:p>
            <a:r>
              <a:rPr lang="en-US" altLang="zh-CN" dirty="0"/>
              <a:t>Sampling diversity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A21D93-F402-43EB-B94D-FF8FF61F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4500563"/>
            <a:ext cx="4762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4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3AA93-5FFA-4957-9819-37DBB96A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C1B6A-7DFC-409C-9733-11485147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Thor </a:t>
            </a:r>
            <a:r>
              <a:rPr lang="en-US" altLang="zh-CN" i="1" dirty="0"/>
              <a:t>vs.</a:t>
            </a:r>
            <a:r>
              <a:rPr lang="en-US" altLang="zh-CN" dirty="0"/>
              <a:t> other solutions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F09C52-0552-4186-9D97-4390580E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882106"/>
            <a:ext cx="4953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4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E3CAE-51BD-4B19-9039-BD4D78E4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A94DE-F40E-4D4E-8BD9-BA67268A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91CA7-845C-4B84-BFF3-7101F8C3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885950"/>
            <a:ext cx="7753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8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CB6BCF-D8A8-4E6A-B313-8ADC61F2B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87057" cy="20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57DFC-681F-4902-B195-32F9FAF2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A Quick Glance at</a:t>
            </a:r>
            <a:r>
              <a:rPr lang="zh-CN" altLang="en-US" dirty="0"/>
              <a:t> </a:t>
            </a:r>
            <a:r>
              <a:rPr lang="en-US" altLang="zh-CN" dirty="0"/>
              <a:t>Baldur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45E5C-F7D9-4A68-B1E4-D56AA853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Software property verification – Desirable but hard</a:t>
            </a:r>
          </a:p>
          <a:p>
            <a:r>
              <a:rPr lang="en-US" altLang="zh-CN" dirty="0"/>
              <a:t>Baldur – LLM for automated formal verification</a:t>
            </a:r>
          </a:p>
          <a:p>
            <a:pPr lvl="1"/>
            <a:r>
              <a:rPr lang="en-US" altLang="zh-CN" dirty="0"/>
              <a:t>Generation model – Whole proof generation</a:t>
            </a:r>
          </a:p>
          <a:p>
            <a:pPr lvl="1"/>
            <a:r>
              <a:rPr lang="en-US" altLang="zh-CN" dirty="0"/>
              <a:t>Repair model – Erroneous proof repairing</a:t>
            </a:r>
          </a:p>
          <a:p>
            <a:r>
              <a:rPr lang="en-US" altLang="zh-CN" dirty="0"/>
              <a:t>Evaluation – AFP (mostly math theorems)</a:t>
            </a:r>
          </a:p>
          <a:p>
            <a:r>
              <a:rPr lang="en-US" altLang="zh-CN" dirty="0"/>
              <a:t>Conclusion</a:t>
            </a:r>
          </a:p>
          <a:p>
            <a:pPr lvl="1"/>
            <a:r>
              <a:rPr lang="en-US" altLang="zh-CN" dirty="0"/>
              <a:t>LLM for formal verification is feasible</a:t>
            </a:r>
          </a:p>
          <a:p>
            <a:pPr lvl="1"/>
            <a:r>
              <a:rPr lang="en-US" altLang="zh-CN" dirty="0"/>
              <a:t>Addition context (ICL) is beneficial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023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2AE42-395D-4176-99AE-8736D4A2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Baldur Framework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298CD2-F696-44D5-B80F-77DBC34A9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Proof generation model</a:t>
                </a:r>
              </a:p>
              <a:p>
                <a:pPr lvl="1"/>
                <a:r>
                  <a:rPr lang="en-US" altLang="zh-CN" dirty="0"/>
                  <a:t>Proposition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whole proof</a:t>
                </a:r>
              </a:p>
              <a:p>
                <a:r>
                  <a:rPr lang="en-US" altLang="zh-CN" dirty="0"/>
                  <a:t>Proof repair model</a:t>
                </a:r>
              </a:p>
              <a:p>
                <a:pPr lvl="1"/>
                <a:r>
                  <a:rPr lang="en-US" altLang="zh-CN" dirty="0"/>
                  <a:t>Proposition + incorrect proof + error message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new proof</a:t>
                </a:r>
              </a:p>
              <a:p>
                <a:r>
                  <a:rPr lang="en-US" altLang="zh-CN" dirty="0"/>
                  <a:t>Theory file context</a:t>
                </a:r>
              </a:p>
              <a:p>
                <a:pPr lvl="1"/>
                <a:r>
                  <a:rPr lang="en-US" altLang="zh-CN" dirty="0"/>
                  <a:t>Previous lemmas in the same theory file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298CD2-F696-44D5-B80F-77DBC34A9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5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6C81AB-6C81-41EB-80B9-907B033C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0"/>
            <a:ext cx="4829175" cy="3905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ABCBF9-FD39-4564-974A-E335CFDD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730BE-6363-4887-BD62-7AE201DA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145BF-7771-48B9-A6A9-26EC5D90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32" y="1825625"/>
            <a:ext cx="47815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36D09F-3723-4784-9CA6-EB9E624B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32" y="2847975"/>
            <a:ext cx="3771900" cy="4010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87B791-87B6-4F54-9F98-3F6A7FC91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93" y="5066522"/>
            <a:ext cx="3819525" cy="457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68FF24-4EB4-43B7-AF99-04462CB963F3}"/>
              </a:ext>
            </a:extLst>
          </p:cNvPr>
          <p:cNvSpPr txBox="1"/>
          <p:nvPr/>
        </p:nvSpPr>
        <p:spPr>
          <a:xfrm>
            <a:off x="3489649" y="318173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Ground-truth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029A48-46C5-4FF4-9CF6-70A264A5E44D}"/>
              </a:ext>
            </a:extLst>
          </p:cNvPr>
          <p:cNvSpPr txBox="1"/>
          <p:nvPr/>
        </p:nvSpPr>
        <p:spPr>
          <a:xfrm>
            <a:off x="3489649" y="158596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Proposition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FDEA65-0C76-47E0-91D0-E07682E530B0}"/>
              </a:ext>
            </a:extLst>
          </p:cNvPr>
          <p:cNvSpPr txBox="1"/>
          <p:nvPr/>
        </p:nvSpPr>
        <p:spPr>
          <a:xfrm>
            <a:off x="5834793" y="4562253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LLM generated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6187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DEA869-6049-4B40-BD5F-C7FEB04B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0"/>
            <a:ext cx="4857750" cy="4286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FDEA63-A8B5-41BC-A642-25B6C0A0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Repair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D9061-4214-464E-AA7F-56C6C9710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159DC-5C6E-4601-A59B-6AC69852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32" y="3166685"/>
            <a:ext cx="2257425" cy="1152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5FC5AA-E00A-4A20-BCE0-B6D70F283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32" y="2065287"/>
            <a:ext cx="4781550" cy="676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720279-E5A5-4FB7-81F8-2C65B8C54FE9}"/>
              </a:ext>
            </a:extLst>
          </p:cNvPr>
          <p:cNvSpPr txBox="1"/>
          <p:nvPr/>
        </p:nvSpPr>
        <p:spPr>
          <a:xfrm>
            <a:off x="3489649" y="182562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Proposition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808CCB-7349-422D-B926-089B5D9215AA}"/>
              </a:ext>
            </a:extLst>
          </p:cNvPr>
          <p:cNvSpPr txBox="1"/>
          <p:nvPr/>
        </p:nvSpPr>
        <p:spPr>
          <a:xfrm>
            <a:off x="2848385" y="316668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Incorrect proof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3332EF-A3D0-4A0F-90FF-727C6FDE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532" y="4744333"/>
            <a:ext cx="3981450" cy="457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D03DC9-4757-4A48-B6D9-1234EC53A037}"/>
              </a:ext>
            </a:extLst>
          </p:cNvPr>
          <p:cNvSpPr txBox="1"/>
          <p:nvPr/>
        </p:nvSpPr>
        <p:spPr>
          <a:xfrm>
            <a:off x="1449432" y="522338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Error message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942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14C05-6002-43A6-B897-1F4E147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Data Creation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0225D-C412-4696-82CE-DF8B0032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36A5A3-77FF-4D80-8DE8-059BB8E1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544605"/>
            <a:ext cx="46958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3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666D2-21E3-45FC-ABA3-1AEE645D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Additional Context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1F060-404B-47D1-90E9-CD5C1CDCC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Context </a:t>
            </a:r>
            <a:r>
              <a:rPr lang="en-US" altLang="zh-CN" i="1" dirty="0"/>
              <a:t>vs.</a:t>
            </a:r>
            <a:r>
              <a:rPr lang="en-US" altLang="zh-CN" dirty="0"/>
              <a:t> premise</a:t>
            </a:r>
          </a:p>
          <a:p>
            <a:pPr lvl="1"/>
            <a:r>
              <a:rPr lang="en-US" altLang="zh-CN" dirty="0"/>
              <a:t>Context – Preceding lines (lemmas, definitions, </a:t>
            </a:r>
            <a:r>
              <a:rPr lang="en-US" altLang="zh-CN" i="1" dirty="0"/>
              <a:t>etc.</a:t>
            </a:r>
            <a:r>
              <a:rPr lang="en-US" altLang="zh-CN" dirty="0"/>
              <a:t>) of the proposition</a:t>
            </a:r>
          </a:p>
          <a:p>
            <a:pPr lvl="1"/>
            <a:r>
              <a:rPr lang="en-US" altLang="zh-CN" dirty="0"/>
              <a:t>Premise – Definitions and previously proven lemmas that assist to prove the current proposition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9C0DA-7C3A-4C46-8C81-151F4694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99452"/>
            <a:ext cx="47815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C1009-8628-4096-8F17-1CD9D64A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4167608"/>
            <a:ext cx="5019675" cy="2105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3EE90D-0D39-45CA-B233-3D911A024985}"/>
              </a:ext>
            </a:extLst>
          </p:cNvPr>
          <p:cNvSpPr txBox="1"/>
          <p:nvPr/>
        </p:nvSpPr>
        <p:spPr>
          <a:xfrm>
            <a:off x="3210666" y="444731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Current Proposition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44694E-D65A-4352-AFAC-078256F49653}"/>
              </a:ext>
            </a:extLst>
          </p:cNvPr>
          <p:cNvSpPr txBox="1"/>
          <p:nvPr/>
        </p:nvSpPr>
        <p:spPr>
          <a:xfrm>
            <a:off x="9618473" y="3844442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Context</a:t>
            </a:r>
          </a:p>
          <a:p>
            <a:pPr algn="ctr"/>
            <a:r>
              <a:rPr lang="en-US" altLang="zh-CN" b="1" dirty="0"/>
              <a:t>(preceding lemma)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09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11866-F609-43E9-8229-55B6485B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Baldur Implementation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E97BE1-CCD8-4E1A-ACDA-595F299CB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Finetuning – </a:t>
                </a:r>
                <a:r>
                  <a:rPr lang="en-US" altLang="zh-CN" dirty="0" err="1"/>
                  <a:t>PrefixLM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Proposition + possible augmentations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proof</a:t>
                </a:r>
              </a:p>
              <a:p>
                <a:r>
                  <a:rPr lang="en-US" altLang="zh-CN" dirty="0"/>
                  <a:t>Truncation – Truncate on the left</a:t>
                </a:r>
              </a:p>
              <a:p>
                <a:pPr lvl="1"/>
                <a:r>
                  <a:rPr lang="en-US" altLang="zh-CN" dirty="0"/>
                  <a:t>Max length = 2048</a:t>
                </a:r>
              </a:p>
              <a:p>
                <a:pPr lvl="1"/>
                <a:r>
                  <a:rPr lang="en-US" altLang="zh-CN" dirty="0"/>
                  <a:t>Generation – Max input length = 1536; max output length = 512</a:t>
                </a:r>
              </a:p>
              <a:p>
                <a:pPr lvl="1"/>
                <a:r>
                  <a:rPr lang="en-US" altLang="zh-CN" dirty="0"/>
                  <a:t>Repair – Max input length = 1024; max output length = 1024</a:t>
                </a:r>
              </a:p>
              <a:p>
                <a:r>
                  <a:rPr lang="en-US" altLang="zh-CN" dirty="0"/>
                  <a:t>Backbone – Minerva (further pretrained from </a:t>
                </a:r>
                <a:r>
                  <a:rPr lang="en-US" altLang="zh-CN" dirty="0" err="1"/>
                  <a:t>PaLM</a:t>
                </a:r>
                <a:r>
                  <a:rPr lang="en-US" altLang="zh-CN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E97BE1-CCD8-4E1A-ACDA-595F299CB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90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CC1C4-76EC-4CC5-AFD1-AE2D3567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CF17C-4345-4EA7-A342-A07DDC92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FF4D9-8A98-46DD-9B20-FF33CA2E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190750"/>
            <a:ext cx="8772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41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65D50-4020-4089-9B4D-EF105FF1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Minerva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45623-4B83-4DA2-891C-3A5E499D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B2EC4-57A7-4DEF-B41C-4CB61453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825625"/>
            <a:ext cx="9324975" cy="2047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BB9A12-F68C-497B-B02C-93B585A7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4119563"/>
            <a:ext cx="9353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8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E3BF0-376F-4DE8-92E3-BA3AA34F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Setup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C9B28-6B79-4B37-AE00-87B858689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PISA dataset</a:t>
            </a:r>
          </a:p>
          <a:p>
            <a:pPr lvl="1"/>
            <a:r>
              <a:rPr lang="en-US" altLang="zh-CN" dirty="0"/>
              <a:t>95% training + 1% validation + 4% testing</a:t>
            </a:r>
          </a:p>
          <a:p>
            <a:pPr lvl="1"/>
            <a:r>
              <a:rPr lang="en-US" altLang="zh-CN" dirty="0"/>
              <a:t>Complete </a:t>
            </a:r>
            <a:r>
              <a:rPr lang="en-US" altLang="zh-CN" dirty="0" err="1"/>
              <a:t>testset</a:t>
            </a:r>
            <a:r>
              <a:rPr lang="en-US" altLang="zh-CN" dirty="0"/>
              <a:t> – 6,633 theorems in total; 6,336 theorems after filtration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2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BC0413-B390-4C58-A2EB-F091493BA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87056" cy="20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7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E36FF-ABF1-4F11-B0C8-890EC0F7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Setup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E5D45-6C67-4165-B9BC-24FC341C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RQ1: How effective are LLMs at generating whole proofs? </a:t>
            </a:r>
          </a:p>
          <a:p>
            <a:r>
              <a:rPr lang="en-US" altLang="zh-CN" dirty="0"/>
              <a:t>RQ2: Can LLMs be used to repair proofs?</a:t>
            </a:r>
          </a:p>
          <a:p>
            <a:r>
              <a:rPr lang="en-US" altLang="zh-CN" dirty="0"/>
              <a:t>RQ3: Can LLMs benefit from using the context of the theorem?</a:t>
            </a:r>
          </a:p>
          <a:p>
            <a:r>
              <a:rPr lang="en-US" altLang="zh-CN" dirty="0"/>
              <a:t>RQ4: Does the size of the LLM affect proof synthesis effectiveness?</a:t>
            </a:r>
          </a:p>
          <a:p>
            <a:r>
              <a:rPr lang="en-US" altLang="zh-CN" dirty="0"/>
              <a:t>RQ5: How do LLMs compare to other SOTA proof generation methods?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31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99AFF-20DD-461E-AB09-21493EF1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E860A-B5D1-4B16-990A-597233DF4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6225D4-A468-4034-898F-BC3D84AD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3" y="1974341"/>
            <a:ext cx="5271370" cy="3235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71BBA9-8C60-4A13-9F82-D8BA9BCF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31" y="2911249"/>
            <a:ext cx="6456869" cy="326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13A9B0-F750-4B9A-ABDF-85E79916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28" y="495753"/>
            <a:ext cx="4848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9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81D1-71A6-4483-8859-8B670BA9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4C732-3E29-4701-B993-0E4871A6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Baldur </a:t>
            </a:r>
            <a:r>
              <a:rPr lang="en-US" altLang="zh-CN" i="1" dirty="0"/>
              <a:t>vs.</a:t>
            </a:r>
            <a:r>
              <a:rPr lang="en-US" altLang="zh-CN" dirty="0"/>
              <a:t> Thor</a:t>
            </a:r>
          </a:p>
          <a:p>
            <a:pPr lvl="1"/>
            <a:r>
              <a:rPr lang="en-US" altLang="zh-CN" dirty="0"/>
              <a:t>Thor 57%</a:t>
            </a:r>
          </a:p>
          <a:p>
            <a:pPr lvl="1"/>
            <a:r>
              <a:rPr lang="en-US" altLang="zh-CN" dirty="0"/>
              <a:t>Baldur 47.9%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3D4184-D17C-4E71-921E-E1060F63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38" y="1658663"/>
            <a:ext cx="4848225" cy="2143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521930-117A-428E-9881-0FAE7F24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88" y="4140266"/>
            <a:ext cx="48672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551DE-B6ED-4000-8C55-5749C21B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98717-5CA8-4DC5-BEBC-76378364B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48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ED642C-4EA9-403E-89DE-507F168BB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87054" cy="20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4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C58808-9531-44B3-85CF-BFFB82134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94379" cy="20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1BD40B-C93B-49AC-94E7-37DCE5260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50442" cy="1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0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A9F710-C0A6-4DEA-A2F3-86B29C2F0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5565090" cy="20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F391-F4D7-4123-A018-870ABA99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Proof – A Coq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For all natural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Natural number</a:t>
                </a:r>
              </a:p>
              <a:p>
                <a:pPr lvl="1"/>
                <a:r>
                  <a:rPr lang="en-US" altLang="zh-CN" dirty="0"/>
                  <a:t>O, S O, S (S O), S (S (S O)), …</a:t>
                </a:r>
              </a:p>
              <a:p>
                <a:r>
                  <a:rPr lang="en-US" altLang="zh-CN" dirty="0"/>
                  <a:t>Addition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555173-4B63-444C-BA1D-1B0EBF389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54563" cy="4351338"/>
              </a:xfrm>
              <a:blipFill>
                <a:blip r:embed="rId4"/>
                <a:stretch>
                  <a:fillRect l="-231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5003D3-2ED1-42B4-802A-0AF93ABC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07" y="3102745"/>
            <a:ext cx="18097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496109-54D8-40A7-8CBA-B85B30C9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10" y="5033130"/>
            <a:ext cx="3276600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15BFA-87CD-466D-B2B4-5859DA3F4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10" y="5883275"/>
            <a:ext cx="4305300" cy="4286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EF5E19-9C56-4A38-A664-EF3E25941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523" y="1825625"/>
            <a:ext cx="6656138" cy="20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7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1316</Words>
  <Application>Microsoft Office PowerPoint</Application>
  <PresentationFormat>宽屏</PresentationFormat>
  <Paragraphs>231</Paragraphs>
  <Slides>43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Office 主题​​</vt:lpstr>
      <vt:lpstr>Formal Proof Generation (Cont.) – Thor &amp; Baldur</vt:lpstr>
      <vt:lpstr>Proof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– A Coq Example</vt:lpstr>
      <vt:lpstr>Formal Proof (2) – Another Isabelle Example</vt:lpstr>
      <vt:lpstr>Formal Proof (3)</vt:lpstr>
      <vt:lpstr>Automated Formal Proof</vt:lpstr>
      <vt:lpstr>Automated Formal Proof (2)</vt:lpstr>
      <vt:lpstr>PowerPoint 演示文稿</vt:lpstr>
      <vt:lpstr> A Quick Glance at Thor</vt:lpstr>
      <vt:lpstr>LM for Theorem Proving</vt:lpstr>
      <vt:lpstr>Hammer</vt:lpstr>
      <vt:lpstr>Thor</vt:lpstr>
      <vt:lpstr>Thor (2)</vt:lpstr>
      <vt:lpstr>Evaluation Setup</vt:lpstr>
      <vt:lpstr>Experimental Results</vt:lpstr>
      <vt:lpstr>Experimental Results (2)</vt:lpstr>
      <vt:lpstr>Experimental Results (3)</vt:lpstr>
      <vt:lpstr>PowerPoint 演示文稿</vt:lpstr>
      <vt:lpstr> A Quick Glance at Baldur</vt:lpstr>
      <vt:lpstr>Baldur Framework</vt:lpstr>
      <vt:lpstr>Proof Generation</vt:lpstr>
      <vt:lpstr>Proof Repair</vt:lpstr>
      <vt:lpstr>Training Data Creation</vt:lpstr>
      <vt:lpstr>Additional Context</vt:lpstr>
      <vt:lpstr>Baldur Implementation</vt:lpstr>
      <vt:lpstr>PowerPoint 演示文稿</vt:lpstr>
      <vt:lpstr>Minerva</vt:lpstr>
      <vt:lpstr>Evaluation Setup</vt:lpstr>
      <vt:lpstr>Evaluation Setup (2)</vt:lpstr>
      <vt:lpstr>Experimental Results</vt:lpstr>
      <vt:lpstr>Experimental Results (2)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Proof Generation (Cont.)</dc:title>
  <dc:creator>DrLC</dc:creator>
  <cp:lastModifiedBy>DrLC</cp:lastModifiedBy>
  <cp:revision>23</cp:revision>
  <dcterms:created xsi:type="dcterms:W3CDTF">2023-12-08T08:58:41Z</dcterms:created>
  <dcterms:modified xsi:type="dcterms:W3CDTF">2023-12-09T10:33:43Z</dcterms:modified>
</cp:coreProperties>
</file>